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49" r:id="rId2"/>
  </p:sldMasterIdLst>
  <p:sldIdLst>
    <p:sldId id="256" r:id="rId3"/>
    <p:sldId id="270" r:id="rId4"/>
    <p:sldId id="275" r:id="rId5"/>
    <p:sldId id="278" r:id="rId6"/>
    <p:sldId id="277" r:id="rId7"/>
    <p:sldId id="276" r:id="rId8"/>
    <p:sldId id="279" r:id="rId9"/>
    <p:sldId id="281" r:id="rId10"/>
    <p:sldId id="280" r:id="rId11"/>
    <p:sldId id="274" r:id="rId12"/>
  </p:sldIdLst>
  <p:sldSz cx="12192000" cy="6858000"/>
  <p:notesSz cx="6858000" cy="12192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Group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200" b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‹#›</a:t>
            </a:r>
            <a:endParaRPr sz="1600" b="0">
              <a:solidFill>
                <a:schemeClr val="tx2">
                  <a:lumMod val="75000"/>
                  <a:lumOff val="25000"/>
                </a:schemeClr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Group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body" idx="2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0515600"/>
              <a:gd name="connsiteY0" fmla="*/ 0 h 5915024"/>
              <a:gd name="connsiteX1" fmla="*/ 10515600 w 10515600"/>
              <a:gd name="connsiteY1" fmla="*/ 0 h 5915024"/>
              <a:gd name="connsiteX2" fmla="*/ 10515600 w 10515600"/>
              <a:gd name="connsiteY2" fmla="*/ 5915024 h 5915024"/>
              <a:gd name="connsiteX3" fmla="*/ 0 w 10515600"/>
              <a:gd name="connsiteY3" fmla="*/ 5915024 h 5915024"/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0515600"/>
              <a:gd name="ODFBottom" fmla="val 5915024"/>
              <a:gd name="ODFWidth" fmla="val 10515600"/>
              <a:gd name="ODFHeight" fmla="val 5915024"/>
            </a:gdLst>
            <a:ahLst/>
            <a:cxnLst/>
            <a:rect l="OXMLTextRectL" t="OXMLTextRectT" r="OXMLTextRectR" b="OXMLTextRectB"/>
            <a:pathLst>
              <a:path w="10515600" h="5915024">
                <a:moveTo>
                  <a:pt x="0" y="0"/>
                </a:moveTo>
                <a:lnTo>
                  <a:pt x="10515600" y="0"/>
                </a:lnTo>
                <a:lnTo>
                  <a:pt x="10515600" y="5915024"/>
                </a:lnTo>
                <a:lnTo>
                  <a:pt x="0" y="591502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defPPr/>
            <a:lvl1pPr marL="2286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/>
              <a:buChar char="•"/>
              <a:defRPr sz="1200" b="0">
                <a:solidFill>
                  <a:srgbClr val="154076"/>
                </a:solidFill>
              </a:defRPr>
            </a:lvl1pPr>
          </a:lstStyle>
          <a:p>
            <a:r>
              <a:t>Вставить изображение</a:t>
            </a:r>
          </a:p>
        </p:txBody>
      </p:sp>
      <p:sp>
        <p:nvSpPr>
          <p:cNvPr id="27" name="Shape 27"/>
          <p:cNvSpPr txBox="1"/>
          <p:nvPr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200" b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</a:rPr>
              <a:t>‹#›</a:t>
            </a:r>
            <a:endParaRPr sz="1600" b="0">
              <a:solidFill>
                <a:schemeClr val="tx2">
                  <a:lumMod val="75000"/>
                  <a:lumOff val="25000"/>
                </a:schemeClr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0297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ри диаграммы с описан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0"/>
          </p:nvPr>
        </p:nvSpPr>
        <p:spPr>
          <a:xfrm>
            <a:off x="515938" y="2000504"/>
            <a:ext cx="2725737" cy="2743200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5" name="Диаграмма 3"/>
          <p:cNvSpPr>
            <a:spLocks noGrp="1"/>
          </p:cNvSpPr>
          <p:nvPr>
            <p:ph type="chart" sz="quarter" idx="11"/>
          </p:nvPr>
        </p:nvSpPr>
        <p:spPr>
          <a:xfrm>
            <a:off x="4733130" y="2000504"/>
            <a:ext cx="2725737" cy="2743200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6" name="Диаграмма 3"/>
          <p:cNvSpPr>
            <a:spLocks noGrp="1"/>
          </p:cNvSpPr>
          <p:nvPr>
            <p:ph type="chart" sz="quarter" idx="12"/>
          </p:nvPr>
        </p:nvSpPr>
        <p:spPr>
          <a:xfrm>
            <a:off x="8950322" y="2000504"/>
            <a:ext cx="2725737" cy="2743200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4951667"/>
            <a:ext cx="2725737" cy="69056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4733129" y="4951667"/>
            <a:ext cx="2725737" cy="69056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8950326" y="4951667"/>
            <a:ext cx="2725737" cy="69056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Описание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372083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blipFill>
          <a:blip r:embed="rId2" cstate="print"/>
          <a:stretch>
            <a:fillRect t="-13000" b="-13000"/>
          </a:stretch>
        </a:blipFill>
        <a:effectLst/>
      </p:bgPr>
    </p:bg>
    <p:spTree>
      <p:nvGrpSpPr>
        <p:cNvPr id="1" name="Group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1200" b="0" i="0">
                <a:solidFill>
                  <a:schemeClr val="tx1">
                    <a:tint val="75000"/>
                  </a:schemeClr>
                </a:solidFill>
                <a:latin typeface="Arial Narrow"/>
                <a:ea typeface="Arial Narrow"/>
                <a:cs typeface="Arial Narrow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2/16/22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1200" b="0" i="0">
                <a:solidFill>
                  <a:schemeClr val="tx1">
                    <a:tint val="75000"/>
                  </a:schemeClr>
                </a:solidFill>
                <a:latin typeface="Arial Narrow"/>
                <a:ea typeface="Arial Narrow"/>
                <a:cs typeface="Arial Narrow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200" b="0" i="0">
                <a:solidFill>
                  <a:schemeClr val="tx1">
                    <a:tint val="75000"/>
                  </a:schemeClr>
                </a:solidFill>
                <a:latin typeface="Arial Narrow"/>
                <a:ea typeface="Arial Narrow"/>
                <a:cs typeface="Arial Narrow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  <p:pic>
        <p:nvPicPr>
          <p:cNvPr id="8" name="Shape 8"/>
          <p:cNvPicPr/>
          <p:nvPr/>
        </p:nvPicPr>
        <p:blipFill>
          <a:blip r:embed="rId6" cstate="print"/>
          <a:srcRect r="76255"/>
          <a:stretch/>
        </p:blipFill>
        <p:spPr>
          <a:xfrm>
            <a:off x="11353799" y="371053"/>
            <a:ext cx="493551" cy="816685"/>
          </a:xfrm>
          <a:prstGeom prst="rect">
            <a:avLst/>
          </a:prstGeom>
        </p:spPr>
      </p:pic>
      <p:pic>
        <p:nvPicPr>
          <p:cNvPr id="10" name="Shape 10"/>
          <p:cNvPicPr/>
          <p:nvPr/>
        </p:nvPicPr>
        <p:blipFill>
          <a:blip r:embed="rId7" cstate="print"/>
          <a:stretch/>
        </p:blipFill>
        <p:spPr>
          <a:xfrm>
            <a:off x="0" y="480945"/>
            <a:ext cx="635000" cy="5969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9" r:id="rId3"/>
    <p:sldLayoutId id="2147483661" r:id="rId4"/>
  </p:sldLayoutIdLst>
  <p:txStyles>
    <p:titleStyle>
      <a:defPPr/>
      <a:lvl1pPr lvl="0" algn="l">
        <a:lnSpc>
          <a:spcPct val="90000"/>
        </a:lnSpc>
        <a:buNone/>
        <a:defRPr sz="4400">
          <a:solidFill>
            <a:schemeClr val="tx1"/>
          </a:solidFill>
          <a:latin typeface="Montserrat"/>
          <a:ea typeface="Montserrat"/>
          <a:cs typeface="Montserrat"/>
        </a:defRPr>
      </a:lvl1pPr>
    </p:titleStyle>
    <p:bodyStyle>
      <a:defPPr/>
      <a:lvl1pPr marL="228600" lvl="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Verdana"/>
          <a:ea typeface="Verdana"/>
          <a:cs typeface="Verdana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Verdana"/>
          <a:ea typeface="Verdana"/>
          <a:cs typeface="Verdana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Verdana"/>
          <a:ea typeface="Verdana"/>
          <a:cs typeface="Verdana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Verdana"/>
          <a:ea typeface="Verdana"/>
          <a:cs typeface="Verdana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Verdana"/>
          <a:ea typeface="Verdana"/>
          <a:cs typeface="Verdana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 t="-13000" b="-13000"/>
          </a:stretch>
        </a:blipFill>
        <a:effectLst/>
      </p:bgPr>
    </p:bg>
    <p:spTree>
      <p:nvGrpSpPr>
        <p:cNvPr id="1" name="Group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/>
        </p:nvSpPr>
        <p:spPr>
          <a:xfrm>
            <a:off x="5176518" y="6385392"/>
            <a:ext cx="1838966" cy="276998"/>
          </a:xfrm>
          <a:prstGeom prst="rect">
            <a:avLst/>
          </a:prstGeom>
          <a:noFill/>
        </p:spPr>
        <p:txBody>
          <a:bodyPr wrap="none" lIns="91440" tIns="45720" rIns="91440" bIns="45720" anchor="ctr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1200" spc="300">
                <a:solidFill>
                  <a:schemeClr val="bg1"/>
                </a:solidFill>
              </a:rPr>
              <a:t>НИУ МГСУ 2022</a:t>
            </a:r>
          </a:p>
        </p:txBody>
      </p:sp>
      <p:sp>
        <p:nvSpPr>
          <p:cNvPr id="45" name="Shape 45"/>
          <p:cNvSpPr txBox="1"/>
          <p:nvPr/>
        </p:nvSpPr>
        <p:spPr>
          <a:xfrm>
            <a:off x="745195" y="2891671"/>
            <a:ext cx="5626605" cy="707886"/>
          </a:xfrm>
          <a:prstGeom prst="rect">
            <a:avLst/>
          </a:prstGeom>
          <a:noFill/>
        </p:spPr>
        <p:txBody>
          <a:bodyPr wrap="none" lIns="91440" tIns="45720" rIns="91440" bIns="45720" anchor="ctr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38.03.01</a:t>
            </a:r>
            <a:r>
              <a:rPr lang="ru-RU" sz="4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/>
            </a:r>
            <a:br>
              <a:rPr lang="ru-RU" sz="4000" b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</a:br>
            <a:r>
              <a:rPr lang="ru-RU" sz="4000" b="1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ЭКОНОМИКА</a:t>
            </a:r>
            <a:endParaRPr lang="ru-RU" sz="4000" b="1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49" name="Shape 49"/>
          <p:cNvPicPr/>
          <p:nvPr/>
        </p:nvPicPr>
        <p:blipFill>
          <a:blip r:embed="rId2" cstate="print"/>
          <a:stretch/>
        </p:blipFill>
        <p:spPr>
          <a:xfrm>
            <a:off x="828354" y="615552"/>
            <a:ext cx="2479918" cy="9743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30" y="225425"/>
            <a:ext cx="5570595" cy="3444014"/>
          </a:xfrm>
          <a:prstGeom prst="rect">
            <a:avLst/>
          </a:prstGeom>
        </p:spPr>
      </p:pic>
      <p:pic>
        <p:nvPicPr>
          <p:cNvPr id="10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09" y="4739272"/>
            <a:ext cx="4313391" cy="21187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1426" y="4338660"/>
            <a:ext cx="4539087" cy="12380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sz="24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Экономика предприятий и организаций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инвестиционно-строительной сферы</a:t>
            </a:r>
          </a:p>
          <a:p>
            <a:endParaRPr lang="ru-RU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8543" y="4272180"/>
            <a:ext cx="1513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</a:rPr>
              <a:t>Профиль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721" y="95160"/>
            <a:ext cx="10515600" cy="1325562"/>
          </a:xfrm>
        </p:spPr>
        <p:txBody>
          <a:bodyPr/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Контакты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3142922"/>
            <a:ext cx="10284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Ответственный за </a:t>
            </a:r>
            <a:r>
              <a:rPr lang="ru-RU" b="1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профориентационную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деятельность  Института ЭУКСН: 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Судакова Анна  Александровна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Тел.: 7 (495) 287-49-17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вн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. 30-03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моб. тел. 8(900)143-08-30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Shape 57"/>
          <p:cNvSpPr/>
          <p:nvPr/>
        </p:nvSpPr>
        <p:spPr>
          <a:xfrm>
            <a:off x="357316" y="1153538"/>
            <a:ext cx="77681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</p:spTree>
    <p:extLst>
      <p:ext uri="{BB962C8B-B14F-4D97-AF65-F5344CB8AC3E}">
        <p14:creationId xmlns="" xmlns:p14="http://schemas.microsoft.com/office/powerpoint/2010/main" val="765007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9813B3-4ADD-CA4B-894F-4D3AF7551CCA}"/>
              </a:ext>
            </a:extLst>
          </p:cNvPr>
          <p:cNvSpPr txBox="1"/>
          <p:nvPr/>
        </p:nvSpPr>
        <p:spPr>
          <a:xfrm>
            <a:off x="413906" y="1027584"/>
            <a:ext cx="682422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220">
              <a:lnSpc>
                <a:spcPct val="110000"/>
              </a:lnSpc>
            </a:pPr>
            <a:r>
              <a:rPr lang="ru-RU" dirty="0">
                <a:latin typeface="Tahoma"/>
                <a:cs typeface="Times New Roman" panose="02020603050405020304" pitchFamily="18" charset="0"/>
              </a:rPr>
              <a:t>Современная российская экономика, как и общество в целом, находятся перед долговременными системными вызовами, отражающими как мировые тенденции, так и внутренние барьеры развития</a:t>
            </a:r>
            <a:r>
              <a:rPr lang="ru-RU" dirty="0" smtClean="0">
                <a:latin typeface="Tahoma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ahoma"/>
              <a:cs typeface="Times New Roman" panose="02020603050405020304" pitchFamily="18" charset="0"/>
            </a:endParaRPr>
          </a:p>
          <a:p>
            <a:pPr lvl="0" algn="just" defTabSz="914220">
              <a:lnSpc>
                <a:spcPct val="110000"/>
              </a:lnSpc>
            </a:pPr>
            <a:endParaRPr lang="en-US" dirty="0">
              <a:latin typeface="Tahoma"/>
              <a:cs typeface="Times New Roman" panose="02020603050405020304" pitchFamily="18" charset="0"/>
            </a:endParaRPr>
          </a:p>
          <a:p>
            <a:pPr lvl="0" algn="just" defTabSz="914220"/>
            <a:r>
              <a:rPr lang="ru-RU" b="1" dirty="0" smtClean="0">
                <a:latin typeface="Tahoma"/>
                <a:cs typeface="Times New Roman" panose="02020603050405020304" pitchFamily="18" charset="0"/>
              </a:rPr>
              <a:t>Экономика </a:t>
            </a:r>
            <a:r>
              <a:rPr lang="ru-RU" b="1" dirty="0">
                <a:latin typeface="Tahoma"/>
                <a:cs typeface="Times New Roman" panose="02020603050405020304" pitchFamily="18" charset="0"/>
              </a:rPr>
              <a:t>строительства </a:t>
            </a:r>
            <a:r>
              <a:rPr lang="ru-RU" dirty="0">
                <a:latin typeface="Tahoma"/>
                <a:cs typeface="Times New Roman" panose="02020603050405020304" pitchFamily="18" charset="0"/>
              </a:rPr>
              <a:t>– одно из самых важных и ответственных направлений отрасли. Решая масштабные экономические задачи, строительная отрасль формирует заказ на поиск оптимальных решений, обладающих высокой эффективностью для всей экономики. </a:t>
            </a:r>
            <a:r>
              <a:rPr lang="ru-RU" dirty="0">
                <a:latin typeface="Tahoma"/>
              </a:rPr>
              <a:t>Строительный комплекс является локомотивом экономики России, обеспечивая ей 5</a:t>
            </a:r>
            <a:r>
              <a:rPr lang="en-US" dirty="0">
                <a:latin typeface="Helvetica"/>
              </a:rPr>
              <a:t>%</a:t>
            </a:r>
            <a:r>
              <a:rPr lang="ru-RU" dirty="0">
                <a:latin typeface="Tahoma"/>
              </a:rPr>
              <a:t> ВВП. Реализация инвестиционно-строительных проектов различных уровней позволяет говорить о ведущей роли строительной отрасли в достижении целей стратегического развития экономики страны и общества в целом. </a:t>
            </a:r>
            <a:r>
              <a:rPr lang="ru-RU" dirty="0">
                <a:latin typeface="Tahom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199" y="1892319"/>
            <a:ext cx="4257321" cy="26008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429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43054" y="1346905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получения необходимых знаний и навыков в этой области, обучающиеся осваивают все необходимые дисциплины. Вместе с общими экономическими компетенциями, вас научат именно отраслевой экономике – вы приобретете необходимый набор  знаний и навыки экономического моделирования и прогнозирования в самой масштабной, инфраструктурной, социально-ориентированной, мультипликативной и высокотехнологичной отрасли – строительство. Современное строительство ориентировано на новый уровень экономического анализа – оценку стоимости всего жизненного цикла зданий и сооружений на этапе инвестиционного замысла и проектирования. </a:t>
            </a:r>
          </a:p>
          <a:p>
            <a:pPr algn="just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b="55594"/>
          <a:stretch/>
        </p:blipFill>
        <p:spPr>
          <a:xfrm>
            <a:off x="553407" y="1637927"/>
            <a:ext cx="4101720" cy="271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24429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217" y="1346906"/>
            <a:ext cx="113053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Если вы принимаете решение стать экономистом, непременно выбирайте область деятельности, связанную с  конкретным реальным сектором, - это гарантия трудоустройства  по специальности. Строительство в этом смысле – самый ёмкий, перспективный  и динамично развивающийся сегмент рынка. В настоящее время открытых вакансий с высшим образованием по группе «Строительство» - более 22000, из них с  экономическим образованием требуется более 5000 специалистов. Стоит отметить, что работодатели высоко ценят специалистов-профессионалов  в сфере экономики и готовы предлагать им достойные условия труда и высокий уровень заработной платы в зависимости от уровня  квалификации.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030" y="3809325"/>
            <a:ext cx="4511431" cy="27861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0454" y="3809325"/>
            <a:ext cx="4615072" cy="27861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429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682" y="1271529"/>
            <a:ext cx="4755292" cy="9205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682" y="2407260"/>
            <a:ext cx="4755292" cy="11827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8682" y="3857603"/>
            <a:ext cx="4755292" cy="926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8682" y="4992502"/>
            <a:ext cx="4755292" cy="14082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96611" y="1278457"/>
            <a:ext cx="3975643" cy="5122343"/>
          </a:xfrm>
          <a:prstGeom prst="rect">
            <a:avLst/>
          </a:prstGeom>
        </p:spPr>
      </p:pic>
      <p:sp>
        <p:nvSpPr>
          <p:cNvPr id="7" name="Двойная стрелка влево/вправо 6"/>
          <p:cNvSpPr/>
          <p:nvPr/>
        </p:nvSpPr>
        <p:spPr>
          <a:xfrm>
            <a:off x="5317478" y="3174099"/>
            <a:ext cx="1965629" cy="1146840"/>
          </a:xfrm>
          <a:prstGeom prst="leftRightArrow">
            <a:avLst/>
          </a:prstGeom>
          <a:solidFill>
            <a:srgbClr val="027CD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429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217" y="1346906"/>
            <a:ext cx="63869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Выпускник профиля «Экономика предприятий и организаций инвестиционно-строительной сферы» найдет работу в инвестиционно-строительных, девелоперских и эксплуатирующих организациях и на предприятиях реального сектора экономики, а так же профильных и смежных финансово-экономических структурах федеральных, региональных и муниципальных органов государственной власти.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9873" y="2776579"/>
            <a:ext cx="4041998" cy="3438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429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217" y="1346906"/>
            <a:ext cx="11305309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32" lvl="0" indent="-342832" defTabSz="91422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latin typeface="Tahoma"/>
              </a:rPr>
              <a:t>Экономист планово-финансового отдела</a:t>
            </a:r>
          </a:p>
          <a:p>
            <a:pPr marL="342832" lvl="0" indent="-342832" defTabSz="91422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latin typeface="Tahoma"/>
              </a:rPr>
              <a:t>Финансовый аналитик</a:t>
            </a:r>
          </a:p>
          <a:p>
            <a:pPr marL="342832" lvl="0" indent="-342832" defTabSz="91422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latin typeface="Tahoma"/>
              </a:rPr>
              <a:t>Аудитор</a:t>
            </a:r>
          </a:p>
          <a:p>
            <a:pPr marL="342832" lvl="0" indent="-342832" defTabSz="91422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latin typeface="Tahoma"/>
              </a:rPr>
              <a:t>Бухгалтер</a:t>
            </a:r>
          </a:p>
          <a:p>
            <a:pPr marL="342832" lvl="0" indent="-342832" defTabSz="91422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latin typeface="Tahoma"/>
              </a:rPr>
              <a:t>Экономист-сметчик</a:t>
            </a:r>
          </a:p>
          <a:p>
            <a:pPr marL="342832" lvl="0" indent="-342832" defTabSz="91422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latin typeface="Tahoma"/>
              </a:rPr>
              <a:t>Государственный служащий</a:t>
            </a:r>
          </a:p>
          <a:p>
            <a:pPr marL="342832" lvl="0" indent="-342832" defTabSz="91422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latin typeface="Tahoma"/>
              </a:rPr>
              <a:t>Трейдер	</a:t>
            </a:r>
          </a:p>
          <a:p>
            <a:pPr marL="342832" lvl="0" indent="-342832" defTabSz="91422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latin typeface="Tahoma"/>
              </a:rPr>
              <a:t>Менеджер проекта	</a:t>
            </a:r>
          </a:p>
          <a:p>
            <a:pPr marL="342832" lvl="0" indent="-342832" defTabSz="91422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latin typeface="Tahoma"/>
              </a:rPr>
              <a:t>Налоговый консультант</a:t>
            </a:r>
            <a:endParaRPr lang="en-US" dirty="0">
              <a:latin typeface="Helvetica"/>
            </a:endParaRPr>
          </a:p>
          <a:p>
            <a:pPr marL="342832" lvl="0" indent="-342832" defTabSz="91422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latin typeface="Helvetica"/>
              </a:rPr>
              <a:t>HR-</a:t>
            </a:r>
            <a:r>
              <a:rPr lang="ru-RU" dirty="0">
                <a:latin typeface="Tahoma"/>
              </a:rPr>
              <a:t>специалист</a:t>
            </a:r>
          </a:p>
          <a:p>
            <a:pPr marL="342832" lvl="0" indent="-342832" defTabSz="91422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latin typeface="Tahoma"/>
              </a:rPr>
              <a:t>Специалист по бюджетированию</a:t>
            </a:r>
          </a:p>
          <a:p>
            <a:pPr marL="342832" lvl="0" indent="-342832" defTabSz="91422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latin typeface="Tahoma"/>
              </a:rPr>
              <a:t>Маркетолог</a:t>
            </a:r>
          </a:p>
          <a:p>
            <a:pPr marL="342832" lvl="0" indent="-342832" defTabSz="914220">
              <a:spcBef>
                <a:spcPct val="20000"/>
              </a:spcBef>
              <a:buFont typeface="Arial" pitchFamily="34" charset="0"/>
              <a:buChar char="•"/>
            </a:pPr>
            <a:r>
              <a:rPr lang="ru-RU" dirty="0">
                <a:latin typeface="Tahoma"/>
              </a:rPr>
              <a:t>Собственник бизнеса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49635" y="652975"/>
            <a:ext cx="3468925" cy="23105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5007" y="3206432"/>
            <a:ext cx="3383573" cy="22557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6374" y="4190430"/>
            <a:ext cx="3645724" cy="22496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429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3844" y="884291"/>
            <a:ext cx="3493311" cy="92057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6789" y="502602"/>
            <a:ext cx="1146147" cy="13717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2570" y="502601"/>
            <a:ext cx="1060796" cy="13717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61562" y="1017760"/>
            <a:ext cx="3535986" cy="8108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3845" y="2454432"/>
            <a:ext cx="3493311" cy="8961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65006" y="2344694"/>
            <a:ext cx="3151905" cy="10181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14466" y="2234956"/>
            <a:ext cx="1201016" cy="11278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429555" y="2430046"/>
            <a:ext cx="2365453" cy="9205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3845" y="3729176"/>
            <a:ext cx="2962913" cy="8230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52254" y="3729745"/>
            <a:ext cx="1926503" cy="16826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52570" y="3729176"/>
            <a:ext cx="1554615" cy="8108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914466" y="3729176"/>
            <a:ext cx="1639966" cy="130465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961713" y="3729176"/>
            <a:ext cx="1664352" cy="11827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87501" y="4911903"/>
            <a:ext cx="1329043" cy="140220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803374" y="5651000"/>
            <a:ext cx="3359187" cy="75597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957672" y="5412387"/>
            <a:ext cx="1799363" cy="1051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429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216" y="1568578"/>
            <a:ext cx="1130530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Входит в состав Института экономики, управления и коммуникаций в сфере строительства и недвижимости (ИЭУКСН). Кафедра  выпускает бакалавров по направлению подготовки 38.03.01 «Экономика», профиль «Экономика предприятий и организаций инвестиционно-строительной сферы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».</a:t>
            </a:r>
          </a:p>
          <a:p>
            <a:pPr algn="just"/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Кафедра «Экономики и управления в строительстве» является одной из старейших кафедр университета и датой ее рождения можно считать 1947г., так как именно в этом году в Московском инженерно-строительном институте им. В. В. Куйбышева была образована кафедра «Экономики и организации строительства (ЭОС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)».</a:t>
            </a:r>
          </a:p>
          <a:p>
            <a:pPr algn="just"/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Переход страны на рыночные отношения в начале 1990-х гг. потребовал нового взгляда на экономические процессы инвестиционно-строительной деятельности. На кафедре ведется насыщенная и активная научная и педагогическая работа. Преподаватели кафедры читают экономические и управленческие дисциплины, а также выпускают учебники, пособия, монографии, сборники научных статей. Активно ведется исследовательская работа, в которой принимают участие аспиранты и соискатели, ежегодно проводятся студенческие научные конференции по линии НИРС.  Результаты этих исследований легли в основу государственной системы нормативно-правового регулирования в строительстве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/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В настоящее время кафедра располагает большим количеством перспективных молодых ученых, подготовленных на собственной базе. С учетом современных тенденций, в учебный процесс кафедры активно внедряются новые образовательные технологии на базе электронных образовательных ресурсов нового поколения.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60466" y="731146"/>
            <a:ext cx="890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/>
              <a:t>Кафедра  «Экономики и управления в строительстве</a:t>
            </a:r>
            <a:r>
              <a:rPr lang="ru-RU" sz="2400" b="1" i="1" dirty="0">
                <a:solidFill>
                  <a:schemeClr val="bg1"/>
                </a:solidFill>
              </a:rPr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424429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ZColor 9">
      <a:dk1>
        <a:srgbClr val="000000"/>
      </a:dk1>
      <a:lt1>
        <a:srgbClr val="FFFFFF"/>
      </a:lt1>
      <a:dk2>
        <a:srgbClr val="020202"/>
      </a:dk2>
      <a:lt2>
        <a:srgbClr val="E7E6E6"/>
      </a:lt2>
      <a:accent1>
        <a:srgbClr val="027CD0"/>
      </a:accent1>
      <a:accent2>
        <a:srgbClr val="754DD0"/>
      </a:accent2>
      <a:accent3>
        <a:srgbClr val="027CD0"/>
      </a:accent3>
      <a:accent4>
        <a:srgbClr val="754DD0"/>
      </a:accent4>
      <a:accent5>
        <a:srgbClr val="027CD0"/>
      </a:accent5>
      <a:accent6>
        <a:srgbClr val="754DD0"/>
      </a:accent6>
      <a:hlink>
        <a:srgbClr val="0563C1"/>
      </a:hlink>
      <a:folHlink>
        <a:srgbClr val="954F72"/>
      </a:folHlink>
    </a:clrScheme>
    <a:fontScheme name="Custom 9">
      <a:majorFont>
        <a:latin typeface="Raleway"/>
        <a:ea typeface=""/>
        <a:cs typeface=""/>
      </a:majorFont>
      <a:minorFont>
        <a:latin typeface="Raleway Light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ZColor 9">
      <a:dk1>
        <a:srgbClr val="000000"/>
      </a:dk1>
      <a:lt1>
        <a:srgbClr val="FFFFFF"/>
      </a:lt1>
      <a:dk2>
        <a:srgbClr val="020202"/>
      </a:dk2>
      <a:lt2>
        <a:srgbClr val="E7E6E6"/>
      </a:lt2>
      <a:accent1>
        <a:srgbClr val="027CD0"/>
      </a:accent1>
      <a:accent2>
        <a:srgbClr val="754DD0"/>
      </a:accent2>
      <a:accent3>
        <a:srgbClr val="027CD0"/>
      </a:accent3>
      <a:accent4>
        <a:srgbClr val="754DD0"/>
      </a:accent4>
      <a:accent5>
        <a:srgbClr val="027CD0"/>
      </a:accent5>
      <a:accent6>
        <a:srgbClr val="754DD0"/>
      </a:accent6>
      <a:hlink>
        <a:srgbClr val="0563C1"/>
      </a:hlink>
      <a:folHlink>
        <a:srgbClr val="954F72"/>
      </a:folHlink>
    </a:clrScheme>
    <a:fontScheme name="Custom 9">
      <a:majorFont>
        <a:latin typeface="Raleway"/>
        <a:ea typeface=""/>
        <a:cs typeface=""/>
      </a:majorFont>
      <a:minorFont>
        <a:latin typeface="Raleway Light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28</TotalTime>
  <Words>580</Words>
  <Application>Microsoft Office PowerPoint</Application>
  <DocSecurity>0</DocSecurity>
  <PresentationFormat>Произвольный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SudakovaAA</cp:lastModifiedBy>
  <cp:revision>10</cp:revision>
  <dcterms:modified xsi:type="dcterms:W3CDTF">2022-06-27T08:43:45Z</dcterms:modified>
</cp:coreProperties>
</file>